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jw3oao1tYW7yraxyZue5QDGuxD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FB89"/>
    <a:srgbClr val="F8F814"/>
    <a:srgbClr val="A8FB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92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7815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8691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ison">
  <p:cSld name="1_Comparison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13" descr="Rapucation_diap2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200" y="228600"/>
            <a:ext cx="1236663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3"/>
          <p:cNvSpPr txBox="1">
            <a:spLocks noGrp="1"/>
          </p:cNvSpPr>
          <p:nvPr>
            <p:ph type="title"/>
          </p:nvPr>
        </p:nvSpPr>
        <p:spPr>
          <a:xfrm>
            <a:off x="2133600" y="685800"/>
            <a:ext cx="6553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body" idx="1"/>
          </p:nvPr>
        </p:nvSpPr>
        <p:spPr>
          <a:xfrm>
            <a:off x="457200" y="1905000"/>
            <a:ext cx="4040188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body" idx="2"/>
          </p:nvPr>
        </p:nvSpPr>
        <p:spPr>
          <a:xfrm>
            <a:off x="4645025" y="1905000"/>
            <a:ext cx="4041775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4" descr="Rapucation_diap2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33800" y="1066800"/>
            <a:ext cx="1600200" cy="1477963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4"/>
          <p:cNvSpPr txBox="1">
            <a:spLocks noGrp="1"/>
          </p:cNvSpPr>
          <p:nvPr>
            <p:ph type="ctrTitle"/>
          </p:nvPr>
        </p:nvSpPr>
        <p:spPr>
          <a:xfrm>
            <a:off x="685800" y="3379787"/>
            <a:ext cx="7772400" cy="963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subTitle" idx="1"/>
          </p:nvPr>
        </p:nvSpPr>
        <p:spPr>
          <a:xfrm>
            <a:off x="1371600" y="460375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15" descr="Rapucation_diap2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200" y="228600"/>
            <a:ext cx="1236663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15"/>
          <p:cNvSpPr txBox="1">
            <a:spLocks noGrp="1"/>
          </p:cNvSpPr>
          <p:nvPr>
            <p:ph type="title"/>
          </p:nvPr>
        </p:nvSpPr>
        <p:spPr>
          <a:xfrm>
            <a:off x="2133600" y="457200"/>
            <a:ext cx="6553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16" descr="Rapucation_diap2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200" y="228600"/>
            <a:ext cx="1236663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16"/>
          <p:cNvSpPr txBox="1">
            <a:spLocks noGrp="1"/>
          </p:cNvSpPr>
          <p:nvPr>
            <p:ph type="title"/>
          </p:nvPr>
        </p:nvSpPr>
        <p:spPr>
          <a:xfrm>
            <a:off x="2133600" y="685800"/>
            <a:ext cx="6553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body" idx="1"/>
          </p:nvPr>
        </p:nvSpPr>
        <p:spPr>
          <a:xfrm>
            <a:off x="457200" y="1905000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body" idx="2"/>
          </p:nvPr>
        </p:nvSpPr>
        <p:spPr>
          <a:xfrm>
            <a:off x="457200" y="2895600"/>
            <a:ext cx="4040188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3"/>
          </p:nvPr>
        </p:nvSpPr>
        <p:spPr>
          <a:xfrm>
            <a:off x="4645025" y="1905000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body" idx="4"/>
          </p:nvPr>
        </p:nvSpPr>
        <p:spPr>
          <a:xfrm>
            <a:off x="4645025" y="2895600"/>
            <a:ext cx="4041775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>
  <p:cSld name="Afbeelding met bijschrif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17" descr="Rapucation_diap2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200" y="228600"/>
            <a:ext cx="1236663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7"/>
          <p:cNvSpPr txBox="1">
            <a:spLocks noGrp="1"/>
          </p:cNvSpPr>
          <p:nvPr>
            <p:ph type="title"/>
          </p:nvPr>
        </p:nvSpPr>
        <p:spPr>
          <a:xfrm>
            <a:off x="1832501" y="5613770"/>
            <a:ext cx="5405974" cy="558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>
            <a:spLocks noGrp="1"/>
          </p:cNvSpPr>
          <p:nvPr>
            <p:ph type="pic" idx="2"/>
          </p:nvPr>
        </p:nvSpPr>
        <p:spPr>
          <a:xfrm>
            <a:off x="1832505" y="1451954"/>
            <a:ext cx="5405966" cy="405447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nl-NL"/>
          </a:p>
        </p:txBody>
      </p:sp>
      <p:sp>
        <p:nvSpPr>
          <p:cNvPr id="48" name="Google Shape;48;p17"/>
          <p:cNvSpPr txBox="1">
            <a:spLocks noGrp="1"/>
          </p:cNvSpPr>
          <p:nvPr>
            <p:ph type="body" idx="1"/>
          </p:nvPr>
        </p:nvSpPr>
        <p:spPr>
          <a:xfrm>
            <a:off x="1832501" y="457200"/>
            <a:ext cx="685429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b="1"/>
            </a:lvl1pPr>
            <a:lvl2pPr marL="914400" lvl="1" indent="-2286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9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2133600" y="685800"/>
            <a:ext cx="6553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sp>
        <p:nvSpPr>
          <p:cNvPr id="11" name="Google Shape;11;p12"/>
          <p:cNvSpPr/>
          <p:nvPr/>
        </p:nvSpPr>
        <p:spPr>
          <a:xfrm rot="-9798791">
            <a:off x="7685088" y="-195263"/>
            <a:ext cx="2133600" cy="2133601"/>
          </a:xfrm>
          <a:prstGeom prst="rtTriangle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4.png"/><Relationship Id="rId9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2D050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"/>
          <p:cNvSpPr txBox="1">
            <a:spLocks noGrp="1"/>
          </p:cNvSpPr>
          <p:nvPr>
            <p:ph type="title"/>
          </p:nvPr>
        </p:nvSpPr>
        <p:spPr>
          <a:xfrm>
            <a:off x="1854425" y="552250"/>
            <a:ext cx="72897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dirty="0"/>
              <a:t>Whole-Class Teaching</a:t>
            </a:r>
            <a:endParaRPr sz="4400" dirty="0"/>
          </a:p>
        </p:txBody>
      </p:sp>
      <p:sp>
        <p:nvSpPr>
          <p:cNvPr id="57" name="Google Shape;57;p1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 dirty="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 dirty="0"/>
          </a:p>
        </p:txBody>
      </p:sp>
      <p:sp>
        <p:nvSpPr>
          <p:cNvPr id="58" name="Google Shape;58;p1"/>
          <p:cNvSpPr txBox="1">
            <a:spLocks noGrp="1"/>
          </p:cNvSpPr>
          <p:nvPr>
            <p:ph type="body" idx="2"/>
          </p:nvPr>
        </p:nvSpPr>
        <p:spPr>
          <a:xfrm>
            <a:off x="4983125" y="146665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 dirty="0"/>
              <a:t>0</a:t>
            </a:r>
            <a:endParaRPr dirty="0"/>
          </a:p>
        </p:txBody>
      </p:sp>
      <p:pic>
        <p:nvPicPr>
          <p:cNvPr id="59" name="Google Shape;5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854425" cy="1547608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>
                <a:solidFill>
                  <a:schemeClr val="lt1"/>
                </a:solidFill>
              </a:rPr>
              <a:t>tip</a:t>
            </a:r>
            <a:endParaRPr/>
          </a:p>
        </p:txBody>
      </p:sp>
      <p:pic>
        <p:nvPicPr>
          <p:cNvPr id="62" name="Google Shape;62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889638"/>
            <a:ext cx="1717616" cy="161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Afbeelding 2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1D6AAFB1-E1C6-C07F-2D2C-12F5F12AC8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54;p10">
            <a:extLst>
              <a:ext uri="{FF2B5EF4-FFF2-40B4-BE49-F238E27FC236}">
                <a16:creationId xmlns:a16="http://schemas.microsoft.com/office/drawing/2014/main" id="{6088925C-7BD0-8FDB-EAA5-2B1DED1AC27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854425" cy="154760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56;p1">
            <a:extLst>
              <a:ext uri="{FF2B5EF4-FFF2-40B4-BE49-F238E27FC236}">
                <a16:creationId xmlns:a16="http://schemas.microsoft.com/office/drawing/2014/main" id="{6212C035-C944-0450-40D6-8F76FDCAB690}"/>
              </a:ext>
            </a:extLst>
          </p:cNvPr>
          <p:cNvSpPr txBox="1">
            <a:spLocks/>
          </p:cNvSpPr>
          <p:nvPr/>
        </p:nvSpPr>
        <p:spPr>
          <a:xfrm>
            <a:off x="1992076" y="413880"/>
            <a:ext cx="696510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nl-NL" sz="4400" dirty="0" err="1"/>
              <a:t>Whole</a:t>
            </a:r>
            <a:r>
              <a:rPr lang="nl-NL" sz="4400" dirty="0"/>
              <a:t>-Class Teaching</a:t>
            </a:r>
          </a:p>
        </p:txBody>
      </p:sp>
      <p:sp>
        <p:nvSpPr>
          <p:cNvPr id="156" name="Google Shape;156;p10"/>
          <p:cNvSpPr txBox="1"/>
          <p:nvPr/>
        </p:nvSpPr>
        <p:spPr>
          <a:xfrm>
            <a:off x="0" y="2726451"/>
            <a:ext cx="9089922" cy="2416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 b="1" dirty="0">
                <a:solidFill>
                  <a:schemeClr val="bg1"/>
                </a:solidFill>
              </a:rPr>
              <a:t>Please pay attention during explanation.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3500" b="1" dirty="0">
              <a:solidFill>
                <a:schemeClr val="bg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 b="1" dirty="0">
                <a:solidFill>
                  <a:schemeClr val="bg1"/>
                </a:solidFill>
              </a:rPr>
              <a:t>Please participate in exercises that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 b="1" dirty="0">
                <a:solidFill>
                  <a:schemeClr val="bg1"/>
                </a:solidFill>
              </a:rPr>
              <a:t>follow explanations.</a:t>
            </a:r>
            <a:endParaRPr sz="35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lt1"/>
        </a:soli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"/>
          <p:cNvSpPr txBox="1">
            <a:spLocks noGrp="1"/>
          </p:cNvSpPr>
          <p:nvPr>
            <p:ph type="title" idx="4294967295"/>
          </p:nvPr>
        </p:nvSpPr>
        <p:spPr>
          <a:xfrm>
            <a:off x="783600" y="2789875"/>
            <a:ext cx="72897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7000" dirty="0">
                <a:solidFill>
                  <a:schemeClr val="dk1"/>
                </a:solidFill>
              </a:rPr>
              <a:t>Friendly</a:t>
            </a:r>
            <a:endParaRPr sz="70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7000" dirty="0">
                <a:solidFill>
                  <a:schemeClr val="dk1"/>
                </a:solidFill>
              </a:rPr>
              <a:t>+</a:t>
            </a:r>
            <a:endParaRPr sz="70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7000" dirty="0">
                <a:solidFill>
                  <a:schemeClr val="dk1"/>
                </a:solidFill>
              </a:rPr>
              <a:t>Fair</a:t>
            </a:r>
            <a:endParaRPr sz="7000" dirty="0">
              <a:solidFill>
                <a:schemeClr val="dk1"/>
              </a:solidFill>
            </a:endParaRPr>
          </a:p>
        </p:txBody>
      </p:sp>
      <p:pic>
        <p:nvPicPr>
          <p:cNvPr id="148" name="Google Shape;148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44313" y="5521238"/>
            <a:ext cx="1968275" cy="1195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Afbeelding 1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396D6500-16E7-86E8-7004-D1B33C543A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9422" y="288396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FA4224-D7A6-FA28-424A-1D396E6A1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of 'Future Behaviour Letter’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F7B232A-46B2-231D-E243-CD291BF166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Future Behaviour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L</a:t>
            </a:r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etter</a:t>
            </a:r>
          </a:p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Name</a:t>
            </a:r>
          </a:p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</a:t>
            </a:r>
          </a:p>
          <a:p>
            <a:endParaRPr lang="en-US" sz="160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Answer the two questions below in well-written sentences. Before writing down the answers, make a draft. The teacher will keep the final version and can come back to it later. Return this letter to your teacher at the appointed time.</a:t>
            </a:r>
          </a:p>
          <a:p>
            <a:endParaRPr lang="en-US" sz="160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 What is the reason for this letter, what happened? Please include at least three whole sentences, head, middle and tail.</a:t>
            </a:r>
          </a:p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 What can you change/improve about your behaviour? Please include at least three whole sentences, head, middle and tail.</a:t>
            </a:r>
          </a:p>
          <a:p>
            <a:endParaRPr lang="en-US" sz="160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Signature Teacher                                       Signature student</a:t>
            </a:r>
            <a:endParaRPr lang="nl-NL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506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4D93E7E9-4D36-FFA8-01B6-5D2526A0B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  <p:pic>
        <p:nvPicPr>
          <p:cNvPr id="2" name="Google Shape;154;p10">
            <a:extLst>
              <a:ext uri="{FF2B5EF4-FFF2-40B4-BE49-F238E27FC236}">
                <a16:creationId xmlns:a16="http://schemas.microsoft.com/office/drawing/2014/main" id="{A8D27215-430D-4C5F-2613-3BC59DD2A4B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"/>
            <a:ext cx="1854425" cy="15476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56;p1">
            <a:extLst>
              <a:ext uri="{FF2B5EF4-FFF2-40B4-BE49-F238E27FC236}">
                <a16:creationId xmlns:a16="http://schemas.microsoft.com/office/drawing/2014/main" id="{34833BA4-AD3C-60EE-0842-E8C5D3F636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4879" y="361822"/>
            <a:ext cx="72897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dirty="0" err="1"/>
              <a:t>Whole</a:t>
            </a:r>
            <a:r>
              <a:rPr lang="nl-NL" sz="4400" dirty="0"/>
              <a:t>-Class </a:t>
            </a:r>
            <a:br>
              <a:rPr lang="nl-NL" sz="4400" dirty="0"/>
            </a:br>
            <a:r>
              <a:rPr lang="nl-NL" sz="4400" dirty="0"/>
              <a:t>Teaching</a:t>
            </a:r>
            <a:endParaRPr sz="4400" dirty="0"/>
          </a:p>
        </p:txBody>
      </p:sp>
      <p:pic>
        <p:nvPicPr>
          <p:cNvPr id="6" name="Afbeelding 5" descr="Afbeelding met tekst, glimlach, emoticon, ontwerp&#10;&#10;Door AI gegenereerde inhoud is mogelijk onjuist.">
            <a:extLst>
              <a:ext uri="{FF2B5EF4-FFF2-40B4-BE49-F238E27FC236}">
                <a16:creationId xmlns:a16="http://schemas.microsoft.com/office/drawing/2014/main" id="{4C9BACC7-22AA-C1AA-76D8-DFB33B9E97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4615" y="4572000"/>
            <a:ext cx="3011446" cy="2286000"/>
          </a:xfrm>
          <a:prstGeom prst="rect">
            <a:avLst/>
          </a:prstGeom>
        </p:spPr>
      </p:pic>
      <p:pic>
        <p:nvPicPr>
          <p:cNvPr id="8" name="Afbeelding 7" descr="Afbeelding met tekst, Lettertype, logo, Graphics&#10;&#10;Door AI gegenereerde inhoud is mogelijk onjuist.">
            <a:extLst>
              <a:ext uri="{FF2B5EF4-FFF2-40B4-BE49-F238E27FC236}">
                <a16:creationId xmlns:a16="http://schemas.microsoft.com/office/drawing/2014/main" id="{11541221-F4A5-15A3-BBB0-72449B00A0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4466" y="2286000"/>
            <a:ext cx="3031595" cy="2286398"/>
          </a:xfrm>
          <a:prstGeom prst="rect">
            <a:avLst/>
          </a:prstGeom>
        </p:spPr>
      </p:pic>
      <p:pic>
        <p:nvPicPr>
          <p:cNvPr id="11" name="Afbeelding 10" descr="Afbeelding met tekst, Graphics, logo, Lettertype&#10;&#10;Door AI gegenereerde inhoud is mogelijk onjuist.">
            <a:extLst>
              <a:ext uri="{FF2B5EF4-FFF2-40B4-BE49-F238E27FC236}">
                <a16:creationId xmlns:a16="http://schemas.microsoft.com/office/drawing/2014/main" id="{A13A5FB3-42EE-4FB7-A275-643098A3C44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4466" y="0"/>
            <a:ext cx="3039534" cy="2286000"/>
          </a:xfrm>
          <a:prstGeom prst="rect">
            <a:avLst/>
          </a:prstGeom>
        </p:spPr>
      </p:pic>
      <p:sp>
        <p:nvSpPr>
          <p:cNvPr id="3" name="Google Shape;56;p1">
            <a:extLst>
              <a:ext uri="{FF2B5EF4-FFF2-40B4-BE49-F238E27FC236}">
                <a16:creationId xmlns:a16="http://schemas.microsoft.com/office/drawing/2014/main" id="{19D07B9F-4EED-63D4-7A0D-EBA8C56B7495}"/>
              </a:ext>
            </a:extLst>
          </p:cNvPr>
          <p:cNvSpPr txBox="1">
            <a:spLocks/>
          </p:cNvSpPr>
          <p:nvPr/>
        </p:nvSpPr>
        <p:spPr>
          <a:xfrm>
            <a:off x="-693153" y="3135551"/>
            <a:ext cx="72897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nl-NL" sz="2400" dirty="0"/>
              <a:t>Traffic light </a:t>
            </a:r>
            <a:r>
              <a:rPr lang="nl-NL" sz="2400" dirty="0" err="1"/>
              <a:t>whole</a:t>
            </a:r>
            <a:r>
              <a:rPr lang="nl-NL" sz="2400" dirty="0"/>
              <a:t>-class teaching</a:t>
            </a:r>
          </a:p>
          <a:p>
            <a:pPr algn="ctr"/>
            <a:r>
              <a:rPr lang="nl-NL" sz="2400" dirty="0"/>
              <a:t>Three images </a:t>
            </a:r>
          </a:p>
        </p:txBody>
      </p:sp>
    </p:spTree>
    <p:extLst>
      <p:ext uri="{BB962C8B-B14F-4D97-AF65-F5344CB8AC3E}">
        <p14:creationId xmlns:p14="http://schemas.microsoft.com/office/powerpoint/2010/main" val="1682458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93;p4">
            <a:extLst>
              <a:ext uri="{FF2B5EF4-FFF2-40B4-BE49-F238E27FC236}">
                <a16:creationId xmlns:a16="http://schemas.microsoft.com/office/drawing/2014/main" id="{2E272DD9-05E9-891C-3D6D-FD607B62E8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87825" y="457400"/>
            <a:ext cx="69683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800" dirty="0" err="1"/>
              <a:t>Working</a:t>
            </a:r>
            <a:r>
              <a:rPr lang="nl-NL" sz="4800" dirty="0"/>
              <a:t> </a:t>
            </a:r>
            <a:br>
              <a:rPr lang="nl-NL" sz="4800" dirty="0"/>
            </a:br>
            <a:r>
              <a:rPr lang="nl-NL" sz="4800" dirty="0" err="1"/>
              <a:t>Independently</a:t>
            </a:r>
            <a:endParaRPr sz="4800" dirty="0"/>
          </a:p>
        </p:txBody>
      </p:sp>
      <p:pic>
        <p:nvPicPr>
          <p:cNvPr id="5" name="Afbeelding 4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4D93E7E9-4D36-FFA8-01B6-5D2526A0B5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79DF213-783D-CD2F-864C-74C11537D6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4046" y="5470410"/>
            <a:ext cx="1839954" cy="138759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7CCB7393-FDCB-B69B-5A57-4163DEDE67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2814" y="4082820"/>
            <a:ext cx="1838304" cy="138759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3D7F1515-02A4-422E-A370-A010666583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9933" y="2718751"/>
            <a:ext cx="1824066" cy="1365530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A7C1ECA8-AF69-DACB-0BD1-E0F97F3D8A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9933" y="1340210"/>
            <a:ext cx="1838304" cy="1380002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DC95CA9F-32A4-2956-A7D1-F6A904AD48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9933" y="-7619"/>
            <a:ext cx="1824066" cy="1379419"/>
          </a:xfrm>
          <a:prstGeom prst="rect">
            <a:avLst/>
          </a:prstGeom>
        </p:spPr>
      </p:pic>
      <p:sp>
        <p:nvSpPr>
          <p:cNvPr id="2" name="Google Shape;56;p1">
            <a:extLst>
              <a:ext uri="{FF2B5EF4-FFF2-40B4-BE49-F238E27FC236}">
                <a16:creationId xmlns:a16="http://schemas.microsoft.com/office/drawing/2014/main" id="{4435E963-5D65-4861-7069-6655E4FECB31}"/>
              </a:ext>
            </a:extLst>
          </p:cNvPr>
          <p:cNvSpPr txBox="1">
            <a:spLocks/>
          </p:cNvSpPr>
          <p:nvPr/>
        </p:nvSpPr>
        <p:spPr>
          <a:xfrm>
            <a:off x="-80505" y="3087962"/>
            <a:ext cx="72897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nl-NL" sz="2400" dirty="0"/>
              <a:t>Traffic light </a:t>
            </a:r>
            <a:r>
              <a:rPr lang="nl-NL" sz="2400" dirty="0" err="1"/>
              <a:t>working</a:t>
            </a:r>
            <a:r>
              <a:rPr lang="nl-NL" sz="2400" dirty="0"/>
              <a:t> </a:t>
            </a:r>
            <a:r>
              <a:rPr lang="nl-NL" sz="2400" dirty="0" err="1"/>
              <a:t>independently</a:t>
            </a:r>
            <a:endParaRPr lang="nl-NL" sz="2400" dirty="0"/>
          </a:p>
          <a:p>
            <a:pPr algn="ctr"/>
            <a:r>
              <a:rPr lang="nl-NL" sz="2400" dirty="0"/>
              <a:t>Five images </a:t>
            </a:r>
          </a:p>
        </p:txBody>
      </p:sp>
    </p:spTree>
    <p:extLst>
      <p:ext uri="{BB962C8B-B14F-4D97-AF65-F5344CB8AC3E}">
        <p14:creationId xmlns:p14="http://schemas.microsoft.com/office/powerpoint/2010/main" val="456053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854425" cy="1547608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2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/>
          </a:p>
        </p:txBody>
      </p:sp>
      <p:sp>
        <p:nvSpPr>
          <p:cNvPr id="71" name="Google Shape;71;p2"/>
          <p:cNvSpPr txBox="1">
            <a:spLocks noGrp="1"/>
          </p:cNvSpPr>
          <p:nvPr>
            <p:ph type="body" idx="2"/>
          </p:nvPr>
        </p:nvSpPr>
        <p:spPr>
          <a:xfrm>
            <a:off x="4983125" y="146665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/>
              <a:t>1</a:t>
            </a:r>
            <a:endParaRPr/>
          </a:p>
        </p:txBody>
      </p:sp>
      <p:sp>
        <p:nvSpPr>
          <p:cNvPr id="72" name="Google Shape;72;p2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 dirty="0">
                <a:solidFill>
                  <a:schemeClr val="lt1"/>
                </a:solidFill>
              </a:rPr>
              <a:t>tip</a:t>
            </a:r>
            <a:endParaRPr dirty="0"/>
          </a:p>
        </p:txBody>
      </p:sp>
      <p:pic>
        <p:nvPicPr>
          <p:cNvPr id="73" name="Google Shape;7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9650" y="2889638"/>
            <a:ext cx="1701237" cy="161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Afbeelding 1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C5246DD0-E4E6-5433-2D1B-E63CC0C802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  <p:sp>
        <p:nvSpPr>
          <p:cNvPr id="6" name="Google Shape;56;p1">
            <a:extLst>
              <a:ext uri="{FF2B5EF4-FFF2-40B4-BE49-F238E27FC236}">
                <a16:creationId xmlns:a16="http://schemas.microsoft.com/office/drawing/2014/main" id="{218B92C2-73CC-2445-09BA-F66CBEDC83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54425" y="552250"/>
            <a:ext cx="72897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dirty="0" err="1"/>
              <a:t>Whole</a:t>
            </a:r>
            <a:r>
              <a:rPr lang="nl-NL" sz="4400" dirty="0"/>
              <a:t>-Class Teaching</a:t>
            </a:r>
            <a:endParaRPr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0000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854425" cy="1547608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3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/>
          </a:p>
        </p:txBody>
      </p:sp>
      <p:sp>
        <p:nvSpPr>
          <p:cNvPr id="82" name="Google Shape;82;p3"/>
          <p:cNvSpPr txBox="1">
            <a:spLocks noGrp="1"/>
          </p:cNvSpPr>
          <p:nvPr>
            <p:ph type="body" idx="2"/>
          </p:nvPr>
        </p:nvSpPr>
        <p:spPr>
          <a:xfrm>
            <a:off x="4983125" y="146665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/>
              <a:t>2</a:t>
            </a:r>
            <a:endParaRPr/>
          </a:p>
        </p:txBody>
      </p:sp>
      <p:sp>
        <p:nvSpPr>
          <p:cNvPr id="83" name="Google Shape;83;p3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>
                <a:solidFill>
                  <a:schemeClr val="lt1"/>
                </a:solidFill>
              </a:rPr>
              <a:t>tip</a:t>
            </a:r>
            <a:endParaRPr/>
          </a:p>
        </p:txBody>
      </p:sp>
      <p:pic>
        <p:nvPicPr>
          <p:cNvPr id="2" name="Google Shape;141;p8">
            <a:extLst>
              <a:ext uri="{FF2B5EF4-FFF2-40B4-BE49-F238E27FC236}">
                <a16:creationId xmlns:a16="http://schemas.microsoft.com/office/drawing/2014/main" id="{3D0E50C9-5894-F4C8-A946-3049E7CEC594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872609"/>
            <a:ext cx="1703421" cy="161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Afbeelding 2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35E6643B-6D47-B1A8-899B-F00331BAB1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  <p:sp>
        <p:nvSpPr>
          <p:cNvPr id="6" name="Google Shape;56;p1">
            <a:extLst>
              <a:ext uri="{FF2B5EF4-FFF2-40B4-BE49-F238E27FC236}">
                <a16:creationId xmlns:a16="http://schemas.microsoft.com/office/drawing/2014/main" id="{B5A6C0E6-7D55-22C0-851F-A50E411188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54425" y="552250"/>
            <a:ext cx="72897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dirty="0" err="1"/>
              <a:t>Whole</a:t>
            </a:r>
            <a:r>
              <a:rPr lang="nl-NL" sz="4400" dirty="0"/>
              <a:t>-Class Teaching</a:t>
            </a:r>
            <a:endParaRPr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2D050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4" descr="Afbeelding met tekst&#10;&#10;Automatisch gegenereerde beschrijvi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849921"/>
            <a:ext cx="2689951" cy="1008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75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4"/>
          <p:cNvSpPr txBox="1">
            <a:spLocks noGrp="1"/>
          </p:cNvSpPr>
          <p:nvPr>
            <p:ph type="title"/>
          </p:nvPr>
        </p:nvSpPr>
        <p:spPr>
          <a:xfrm>
            <a:off x="2139104" y="457400"/>
            <a:ext cx="69683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800" dirty="0"/>
              <a:t>Working Independently</a:t>
            </a:r>
            <a:endParaRPr sz="4800" dirty="0"/>
          </a:p>
        </p:txBody>
      </p:sp>
      <p:sp>
        <p:nvSpPr>
          <p:cNvPr id="94" name="Google Shape;94;p4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/>
          </a:p>
        </p:txBody>
      </p:sp>
      <p:sp>
        <p:nvSpPr>
          <p:cNvPr id="95" name="Google Shape;95;p4"/>
          <p:cNvSpPr txBox="1">
            <a:spLocks noGrp="1"/>
          </p:cNvSpPr>
          <p:nvPr>
            <p:ph type="body" idx="2"/>
          </p:nvPr>
        </p:nvSpPr>
        <p:spPr>
          <a:xfrm>
            <a:off x="4983125" y="146665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/>
              <a:t>0</a:t>
            </a:r>
            <a:endParaRPr/>
          </a:p>
        </p:txBody>
      </p:sp>
      <p:sp>
        <p:nvSpPr>
          <p:cNvPr id="96" name="Google Shape;96;p4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>
                <a:solidFill>
                  <a:schemeClr val="lt1"/>
                </a:solidFill>
              </a:rPr>
              <a:t>tip</a:t>
            </a:r>
            <a:endParaRPr/>
          </a:p>
        </p:txBody>
      </p:sp>
      <p:pic>
        <p:nvPicPr>
          <p:cNvPr id="97" name="Google Shape;97;p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2889638"/>
            <a:ext cx="1717616" cy="161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Afbeelding 1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18C2BB25-D39F-70DF-7927-C49644357F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43FB89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5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/>
          </a:p>
        </p:txBody>
      </p:sp>
      <p:sp>
        <p:nvSpPr>
          <p:cNvPr id="106" name="Google Shape;106;p5"/>
          <p:cNvSpPr txBox="1">
            <a:spLocks noGrp="1"/>
          </p:cNvSpPr>
          <p:nvPr>
            <p:ph type="body" idx="2"/>
          </p:nvPr>
        </p:nvSpPr>
        <p:spPr>
          <a:xfrm>
            <a:off x="4983125" y="146665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 dirty="0"/>
              <a:t>1</a:t>
            </a:r>
            <a:endParaRPr dirty="0"/>
          </a:p>
        </p:txBody>
      </p:sp>
      <p:sp>
        <p:nvSpPr>
          <p:cNvPr id="107" name="Google Shape;107;p5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>
                <a:solidFill>
                  <a:schemeClr val="lt1"/>
                </a:solidFill>
              </a:rPr>
              <a:t>tip</a:t>
            </a:r>
            <a:endParaRPr/>
          </a:p>
        </p:txBody>
      </p:sp>
      <p:pic>
        <p:nvPicPr>
          <p:cNvPr id="108" name="Google Shape;108;p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9650" y="2889638"/>
            <a:ext cx="1701237" cy="16182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93;p4">
            <a:extLst>
              <a:ext uri="{FF2B5EF4-FFF2-40B4-BE49-F238E27FC236}">
                <a16:creationId xmlns:a16="http://schemas.microsoft.com/office/drawing/2014/main" id="{05DD62C9-E088-56A8-41F7-B97004C108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9104" y="457400"/>
            <a:ext cx="69683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800" dirty="0"/>
              <a:t>Working Independently</a:t>
            </a:r>
            <a:endParaRPr sz="4800" dirty="0"/>
          </a:p>
        </p:txBody>
      </p:sp>
      <p:pic>
        <p:nvPicPr>
          <p:cNvPr id="6" name="Afbeelding 5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B6FCDC4A-1841-565D-9467-6AE54CCCEA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814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6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 dirty="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 dirty="0"/>
          </a:p>
        </p:txBody>
      </p:sp>
      <p:sp>
        <p:nvSpPr>
          <p:cNvPr id="117" name="Google Shape;117;p6"/>
          <p:cNvSpPr txBox="1">
            <a:spLocks noGrp="1"/>
          </p:cNvSpPr>
          <p:nvPr>
            <p:ph type="body" idx="2"/>
          </p:nvPr>
        </p:nvSpPr>
        <p:spPr>
          <a:xfrm>
            <a:off x="5689975" y="1382787"/>
            <a:ext cx="3000001" cy="4092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 dirty="0">
                <a:solidFill>
                  <a:schemeClr val="tx1"/>
                </a:solidFill>
              </a:rPr>
              <a:t>2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18" name="Google Shape;118;p6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 dirty="0">
                <a:solidFill>
                  <a:schemeClr val="tx1"/>
                </a:solidFill>
              </a:rPr>
              <a:t>tip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2" name="Google Shape;141;p8">
            <a:extLst>
              <a:ext uri="{FF2B5EF4-FFF2-40B4-BE49-F238E27FC236}">
                <a16:creationId xmlns:a16="http://schemas.microsoft.com/office/drawing/2014/main" id="{B88765B6-90B6-8ADE-0766-EC3CF183846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849163"/>
            <a:ext cx="1703421" cy="161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84;p3">
            <a:extLst>
              <a:ext uri="{FF2B5EF4-FFF2-40B4-BE49-F238E27FC236}">
                <a16:creationId xmlns:a16="http://schemas.microsoft.com/office/drawing/2014/main" id="{4B27532E-1EC5-1815-1B52-BC867F2818E6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2889638"/>
            <a:ext cx="1687406" cy="16182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93;p4">
            <a:extLst>
              <a:ext uri="{FF2B5EF4-FFF2-40B4-BE49-F238E27FC236}">
                <a16:creationId xmlns:a16="http://schemas.microsoft.com/office/drawing/2014/main" id="{0C7F3C69-16D1-F608-3CE3-3631050601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9104" y="457400"/>
            <a:ext cx="69683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800" dirty="0">
                <a:solidFill>
                  <a:schemeClr val="tx1"/>
                </a:solidFill>
              </a:rPr>
              <a:t>Working Independently</a:t>
            </a:r>
            <a:endParaRPr sz="4800" dirty="0">
              <a:solidFill>
                <a:schemeClr val="tx1"/>
              </a:solidFill>
            </a:endParaRPr>
          </a:p>
        </p:txBody>
      </p:sp>
      <p:pic>
        <p:nvPicPr>
          <p:cNvPr id="7" name="Afbeelding 6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A5F73E55-63FC-EDE7-A027-18F0BAD00E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C000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7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 dirty="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 dirty="0"/>
          </a:p>
        </p:txBody>
      </p:sp>
      <p:sp>
        <p:nvSpPr>
          <p:cNvPr id="128" name="Google Shape;128;p7"/>
          <p:cNvSpPr txBox="1">
            <a:spLocks noGrp="1"/>
          </p:cNvSpPr>
          <p:nvPr>
            <p:ph type="body" idx="2"/>
          </p:nvPr>
        </p:nvSpPr>
        <p:spPr>
          <a:xfrm>
            <a:off x="4983125" y="146665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/>
              <a:t>3</a:t>
            </a:r>
            <a:endParaRPr/>
          </a:p>
        </p:txBody>
      </p:sp>
      <p:sp>
        <p:nvSpPr>
          <p:cNvPr id="129" name="Google Shape;129;p7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>
                <a:solidFill>
                  <a:schemeClr val="lt1"/>
                </a:solidFill>
              </a:rPr>
              <a:t>tip</a:t>
            </a:r>
            <a:endParaRPr/>
          </a:p>
        </p:txBody>
      </p:sp>
      <p:pic>
        <p:nvPicPr>
          <p:cNvPr id="130" name="Google Shape;130;p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849163"/>
            <a:ext cx="1703421" cy="16182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93;p4">
            <a:extLst>
              <a:ext uri="{FF2B5EF4-FFF2-40B4-BE49-F238E27FC236}">
                <a16:creationId xmlns:a16="http://schemas.microsoft.com/office/drawing/2014/main" id="{BF8625B1-F44A-93A4-6044-ECF74E8972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9104" y="457400"/>
            <a:ext cx="69683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800" dirty="0"/>
              <a:t>Working Independently</a:t>
            </a:r>
            <a:endParaRPr sz="4800" dirty="0"/>
          </a:p>
        </p:txBody>
      </p:sp>
      <p:pic>
        <p:nvPicPr>
          <p:cNvPr id="5" name="Afbeelding 4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15114819-D8F8-5A13-1741-56F7BA6C6E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0000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8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/>
          </a:p>
        </p:txBody>
      </p:sp>
      <p:sp>
        <p:nvSpPr>
          <p:cNvPr id="139" name="Google Shape;139;p8"/>
          <p:cNvSpPr txBox="1">
            <a:spLocks noGrp="1"/>
          </p:cNvSpPr>
          <p:nvPr>
            <p:ph type="body" idx="2"/>
          </p:nvPr>
        </p:nvSpPr>
        <p:spPr>
          <a:xfrm>
            <a:off x="4869815" y="137180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 dirty="0"/>
              <a:t>4</a:t>
            </a:r>
            <a:endParaRPr dirty="0"/>
          </a:p>
        </p:txBody>
      </p:sp>
      <p:sp>
        <p:nvSpPr>
          <p:cNvPr id="140" name="Google Shape;140;p8"/>
          <p:cNvSpPr txBox="1"/>
          <p:nvPr/>
        </p:nvSpPr>
        <p:spPr>
          <a:xfrm>
            <a:off x="2537797" y="1748475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 dirty="0">
                <a:solidFill>
                  <a:schemeClr val="lt1"/>
                </a:solidFill>
              </a:rPr>
              <a:t>tip</a:t>
            </a:r>
            <a:endParaRPr dirty="0"/>
          </a:p>
        </p:txBody>
      </p:sp>
      <p:pic>
        <p:nvPicPr>
          <p:cNvPr id="141" name="Google Shape;141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849163"/>
            <a:ext cx="1703421" cy="16182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93;p4">
            <a:extLst>
              <a:ext uri="{FF2B5EF4-FFF2-40B4-BE49-F238E27FC236}">
                <a16:creationId xmlns:a16="http://schemas.microsoft.com/office/drawing/2014/main" id="{D3E50141-37D1-49EC-E113-9D9DC3A91F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9104" y="457400"/>
            <a:ext cx="69683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800" dirty="0"/>
              <a:t>Working Independently</a:t>
            </a:r>
            <a:endParaRPr sz="4800" dirty="0"/>
          </a:p>
        </p:txBody>
      </p:sp>
      <p:pic>
        <p:nvPicPr>
          <p:cNvPr id="5" name="Afbeelding 4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17DC661D-F5E4-34F3-AEA8-401E8AB7D8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2D050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61;p11">
            <a:extLst>
              <a:ext uri="{FF2B5EF4-FFF2-40B4-BE49-F238E27FC236}">
                <a16:creationId xmlns:a16="http://schemas.microsoft.com/office/drawing/2014/main" id="{6BC37E23-98AC-9A89-BBE9-28C38E0333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93;p4">
            <a:extLst>
              <a:ext uri="{FF2B5EF4-FFF2-40B4-BE49-F238E27FC236}">
                <a16:creationId xmlns:a16="http://schemas.microsoft.com/office/drawing/2014/main" id="{B4AAEC3A-F44F-AF5D-D392-2C7E80B57A09}"/>
              </a:ext>
            </a:extLst>
          </p:cNvPr>
          <p:cNvSpPr txBox="1">
            <a:spLocks/>
          </p:cNvSpPr>
          <p:nvPr/>
        </p:nvSpPr>
        <p:spPr>
          <a:xfrm>
            <a:off x="2168012" y="468215"/>
            <a:ext cx="6445046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nl-NL" sz="4200" dirty="0">
                <a:solidFill>
                  <a:schemeClr val="tx1"/>
                </a:solidFill>
              </a:rPr>
              <a:t>Working Independent</a:t>
            </a:r>
            <a:r>
              <a:rPr lang="nl-NL" sz="4000" dirty="0">
                <a:solidFill>
                  <a:schemeClr val="tx1"/>
                </a:solidFill>
              </a:rPr>
              <a:t>ly</a:t>
            </a:r>
          </a:p>
        </p:txBody>
      </p:sp>
      <p:sp>
        <p:nvSpPr>
          <p:cNvPr id="164" name="Google Shape;164;p11"/>
          <p:cNvSpPr txBox="1"/>
          <p:nvPr/>
        </p:nvSpPr>
        <p:spPr>
          <a:xfrm>
            <a:off x="0" y="3429000"/>
            <a:ext cx="9144000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dirty="0">
                <a:solidFill>
                  <a:schemeClr val="tx1"/>
                </a:solidFill>
              </a:rPr>
              <a:t>Use your time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dirty="0">
                <a:solidFill>
                  <a:schemeClr val="tx1"/>
                </a:solidFill>
              </a:rPr>
              <a:t>to work on the assignments.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191</Words>
  <Application>Microsoft Office PowerPoint</Application>
  <PresentationFormat>Diavoorstelling (4:3)</PresentationFormat>
  <Paragraphs>52</Paragraphs>
  <Slides>14</Slides>
  <Notes>13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7" baseType="lpstr">
      <vt:lpstr>Arial</vt:lpstr>
      <vt:lpstr>Calibri</vt:lpstr>
      <vt:lpstr>Powerpoint_template</vt:lpstr>
      <vt:lpstr>Whole-Class Teaching</vt:lpstr>
      <vt:lpstr>Whole-Class Teaching</vt:lpstr>
      <vt:lpstr>Whole-Class Teaching</vt:lpstr>
      <vt:lpstr>Working Independently</vt:lpstr>
      <vt:lpstr>Working Independently</vt:lpstr>
      <vt:lpstr>Working Independently</vt:lpstr>
      <vt:lpstr>Working Independently</vt:lpstr>
      <vt:lpstr>Working Independently</vt:lpstr>
      <vt:lpstr>PowerPoint-presentatie</vt:lpstr>
      <vt:lpstr>PowerPoint-presentatie</vt:lpstr>
      <vt:lpstr>Friendly + Fair</vt:lpstr>
      <vt:lpstr>Example of 'Future Behaviour Letter’</vt:lpstr>
      <vt:lpstr>Whole-Class  Teaching</vt:lpstr>
      <vt:lpstr>Working  Independently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Frontaal  lesgeven</dc:title>
  <dc:creator>johan</dc:creator>
  <cp:lastModifiedBy>Johan Hart</cp:lastModifiedBy>
  <cp:revision>18</cp:revision>
  <dcterms:created xsi:type="dcterms:W3CDTF">2011-01-29T15:18:53Z</dcterms:created>
  <dcterms:modified xsi:type="dcterms:W3CDTF">2026-01-09T12:16:46Z</dcterms:modified>
</cp:coreProperties>
</file>